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55" d="100"/>
          <a:sy n="55" d="100"/>
        </p:scale>
        <p:origin x="75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5EFDD-791B-4D0E-840D-EF8DA22B0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5277D-15D2-4E5E-BB5B-2C99ACD7F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24033-C0C3-442B-890F-E0F9722E7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B9A8A-2B9B-4B31-8FB3-6387DF4F3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6F69B-9419-40C7-A33D-52E37F532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5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F4DF1-0552-4AD5-B9EA-9935C1F30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32A9B-970F-4A2A-94A7-2934D14E0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804A9-4277-4762-A140-5112DA0D2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C1B2E-4C97-449F-BD00-C00BB445B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DEFA0-CB43-4CFB-8E11-A51B7A8E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9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3C963-D209-4EBB-9859-1EE682022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7538F-0C32-4BFC-B2DF-C8CAB2527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677B7-C91E-49E1-A559-34E9C528F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27A55-247D-43CD-87B9-8C8DCE7FC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78C48-B816-46AF-B6F2-7B66D9A77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89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EAADE-7A0B-4D3F-B921-474FF01FA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698EA-90D5-4A60-BD46-F708A70D8B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11AB9-1FD3-44AD-92F6-49B0922B7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C6769-6FEE-4DD0-BF5E-B147312C2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21E26-273F-41E5-A0F6-2EC6859C4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EEAA-4E3C-406A-A145-2C6D4E45E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3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B2520-C36A-4E99-965D-EF4FEF257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77B21-DBAF-41DB-B26E-E59877E30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C4E0F3-AB06-4340-924B-C0FE0ABD9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243AE-F81B-4B97-87FF-54A9DD634A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5D909E-3BDA-4D4E-958A-2FFC91DD13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31BAC6-E1F9-4722-85CB-5971F1EC2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E91F50-F2F5-4495-A8F0-B158FB8FA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FD1E39-E440-4B88-884E-E77FEF08E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55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412E0-0E31-497D-9BD6-3A2E2563D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748B06-1FDD-4CE2-A28F-B20CF1C3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3592ED-7F92-4F47-8EB0-9D41CCCA3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F337F8-D970-4EDD-BF2B-442F718B8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2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525D8-3843-4FC2-9F20-B13EDD359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51B7B6-D338-446E-8159-F20975ECF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384B4-EC9A-4D27-88A2-7DE56B76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36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8AB70-CF2E-4CDF-A1F4-348467706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A17A6-339C-4142-AA43-88401353B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68E4A-4664-4C27-BDE5-28BFCD3C1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88DF1-7672-4B65-9548-8B2D38F14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AB2475-F55B-461F-8F70-EBDC36094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F276D-FEE1-4B6D-8E57-33B9908A7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94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9BFE1-E18A-49EE-A562-AEC14DB76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EB98F2-947F-4D61-A0DC-27978A397B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100F5-2AEC-4684-AD47-E6572B79D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ECC71-5F14-4248-89DE-2B667421E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1E53D-5FAF-4A2F-9A8D-DCFFAE39C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4A3EF-C720-40D8-952C-8B8610FBB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26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DFB8-DA50-4D29-9066-D520C41D2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29F2A-E238-496E-A1D6-165066AE3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19616-5227-48D7-A709-05F1EB6BB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E2A93-2455-439B-909F-C9FC3E8FA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D890B-ABB2-46C1-AD6A-15AF1A7CA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95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E92DB3-0889-46E2-B0AA-9BC01F17E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CC6E9C-6ED8-4A44-A603-D23DB398D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86EA7-7F2C-4071-8DCA-84E3418EB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08297-0B3B-4804-9DBA-7B0ED6C00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F92B1-F6A5-4204-8113-C2EE5F92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1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B0BC88-9ED3-4104-B2B3-52697C481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C602B-D5E5-4D1F-86FF-5C440909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FCA4B-1176-42A4-AA2F-2061450EE7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1C3D0-1FB4-4F7A-A4FF-B535C57645F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71756-06FC-4931-A519-02BBBFCB3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68364-5F14-4EB9-8D8C-7FB139B078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39483-9A45-40CD-B7E2-68B7C7E2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7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39A61-E3BA-4740-94FC-36213D82F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9234" y="2073715"/>
            <a:ext cx="6935759" cy="2993042"/>
          </a:xfrm>
        </p:spPr>
        <p:txBody>
          <a:bodyPr anchor="ctr">
            <a:normAutofit/>
          </a:bodyPr>
          <a:lstStyle/>
          <a:p>
            <a:r>
              <a:rPr lang="en-US" sz="8100" i="1" dirty="0" err="1">
                <a:solidFill>
                  <a:schemeClr val="bg1"/>
                </a:solidFill>
              </a:rPr>
              <a:t>Indig</a:t>
            </a:r>
            <a:r>
              <a:rPr lang="fr-FR" sz="8100" i="1" dirty="0">
                <a:solidFill>
                  <a:schemeClr val="bg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è</a:t>
            </a:r>
            <a:r>
              <a:rPr lang="en-US" sz="8100" i="1" dirty="0" err="1">
                <a:solidFill>
                  <a:schemeClr val="bg1"/>
                </a:solidFill>
              </a:rPr>
              <a:t>nes</a:t>
            </a:r>
            <a:br>
              <a:rPr lang="en-US" sz="8100" i="1" dirty="0">
                <a:solidFill>
                  <a:schemeClr val="bg1"/>
                </a:solidFill>
              </a:rPr>
            </a:br>
            <a:r>
              <a:rPr lang="en-US" sz="8100" i="1" dirty="0">
                <a:solidFill>
                  <a:schemeClr val="bg1"/>
                </a:solidFill>
              </a:rPr>
              <a:t>“Days of Glory”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E6D260-03AE-45E4-B894-45D7E09E4F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9233" y="1092852"/>
            <a:ext cx="6935759" cy="2201159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FR 2031</a:t>
            </a:r>
          </a:p>
          <a:p>
            <a:r>
              <a:rPr lang="en-US" sz="2000" dirty="0">
                <a:solidFill>
                  <a:schemeClr val="bg1"/>
                </a:solidFill>
              </a:rPr>
              <a:t>09.17.21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D432D-FAB3-4B5D-BF27-4DA7C75B3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D6B450-4278-45B8-88C7-C061710E3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1883640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234A4C-A256-4139-A5F4-27078F0D6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5066757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74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5B3631-37A7-4E24-B635-3944ABAA4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5119688" cy="1325563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sz="3400" dirty="0">
                <a:solidFill>
                  <a:schemeClr val="bg1"/>
                </a:solidFill>
              </a:rPr>
              <a:t>An Extremely Brief History of French Algeria (1830-1962)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A9FD4-3E21-4C48-90C0-6E93BFAF1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5042" y="2389431"/>
            <a:ext cx="5743873" cy="4353375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France invaded in 1830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Slow, bloody “pacification” process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Periodic revolts – 1871 and 1916-17</a:t>
            </a:r>
          </a:p>
          <a:p>
            <a:r>
              <a:rPr lang="en-US" sz="2000" dirty="0">
                <a:solidFill>
                  <a:schemeClr val="bg1"/>
                </a:solidFill>
              </a:rPr>
              <a:t>Colonial society – Pied-noir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(French settlers) and </a:t>
            </a:r>
            <a:r>
              <a:rPr lang="en-US" sz="2000" dirty="0" err="1">
                <a:solidFill>
                  <a:schemeClr val="bg1"/>
                </a:solidFill>
              </a:rPr>
              <a:t>indig</a:t>
            </a:r>
            <a:r>
              <a:rPr lang="fr-FR" sz="20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è</a:t>
            </a:r>
            <a:r>
              <a:rPr lang="en-US" sz="2000" dirty="0" err="1">
                <a:solidFill>
                  <a:schemeClr val="bg1"/>
                </a:solidFill>
              </a:rPr>
              <a:t>nes</a:t>
            </a:r>
            <a:r>
              <a:rPr lang="en-US" sz="2000" dirty="0">
                <a:solidFill>
                  <a:schemeClr val="bg1"/>
                </a:solidFill>
              </a:rPr>
              <a:t> (condescending term for native Muslim population)</a:t>
            </a:r>
          </a:p>
          <a:p>
            <a:r>
              <a:rPr lang="en-US" sz="2000" dirty="0">
                <a:solidFill>
                  <a:schemeClr val="bg1"/>
                </a:solidFill>
              </a:rPr>
              <a:t>Several units served in WW I and WW II</a:t>
            </a:r>
          </a:p>
          <a:p>
            <a:r>
              <a:rPr lang="en-US" sz="2000" dirty="0">
                <a:solidFill>
                  <a:schemeClr val="bg1"/>
                </a:solidFill>
              </a:rPr>
              <a:t>Seen as integral part of France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Decolonization provokes military putsch (1961)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Long &amp; bloody war for independence (1954-62)</a:t>
            </a:r>
          </a:p>
          <a:p>
            <a:r>
              <a:rPr lang="en-US" sz="2000" dirty="0">
                <a:solidFill>
                  <a:schemeClr val="bg1"/>
                </a:solidFill>
              </a:rPr>
              <a:t>Extensive empire in West, North and East Africa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Morocco (1912-56)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Senegal (1659-1958)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Map&#10;&#10;Description automatically generated">
            <a:extLst>
              <a:ext uri="{FF2B5EF4-FFF2-40B4-BE49-F238E27FC236}">
                <a16:creationId xmlns:a16="http://schemas.microsoft.com/office/drawing/2014/main" id="{15F5926D-95D6-480B-9D7D-8741FB232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995" y="1685727"/>
            <a:ext cx="3818719" cy="419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04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1BCDAD-1D29-40EF-821B-71412F1A6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en-US" sz="3800" i="1" dirty="0" err="1">
                <a:solidFill>
                  <a:schemeClr val="bg1"/>
                </a:solidFill>
              </a:rPr>
              <a:t>Indig</a:t>
            </a:r>
            <a:r>
              <a:rPr lang="fr-FR" sz="3800" i="1" dirty="0">
                <a:solidFill>
                  <a:schemeClr val="bg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è</a:t>
            </a:r>
            <a:r>
              <a:rPr lang="en-US" sz="3800" i="1" dirty="0" err="1">
                <a:solidFill>
                  <a:schemeClr val="bg1"/>
                </a:solidFill>
              </a:rPr>
              <a:t>nes</a:t>
            </a:r>
            <a:endParaRPr lang="en-US" sz="3800" i="1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3D5EF-6BBD-4CAB-B98F-5BAAA45FD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73" y="1825142"/>
            <a:ext cx="4586513" cy="3930127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Director – Rachid </a:t>
            </a:r>
            <a:r>
              <a:rPr lang="en-US" sz="2000" dirty="0" err="1">
                <a:solidFill>
                  <a:schemeClr val="bg1"/>
                </a:solidFill>
              </a:rPr>
              <a:t>Bouchareb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Starring – Jamel </a:t>
            </a:r>
            <a:r>
              <a:rPr lang="en-US" sz="2000" dirty="0" err="1">
                <a:solidFill>
                  <a:schemeClr val="bg1"/>
                </a:solidFill>
              </a:rPr>
              <a:t>Debbouze</a:t>
            </a:r>
            <a:r>
              <a:rPr lang="en-US" sz="2000" dirty="0">
                <a:solidFill>
                  <a:schemeClr val="bg1"/>
                </a:solidFill>
              </a:rPr>
              <a:t> (co-producer &amp; </a:t>
            </a:r>
            <a:r>
              <a:rPr lang="en-US" sz="2000" b="0" i="0" dirty="0">
                <a:solidFill>
                  <a:schemeClr val="bg1"/>
                </a:solidFill>
                <a:effectLst/>
              </a:rPr>
              <a:t>Saïd</a:t>
            </a:r>
            <a:r>
              <a:rPr lang="en-US" sz="2000" dirty="0">
                <a:solidFill>
                  <a:schemeClr val="bg1"/>
                </a:solidFill>
              </a:rPr>
              <a:t>), </a:t>
            </a:r>
            <a:r>
              <a:rPr lang="en-US" sz="2000" dirty="0" err="1">
                <a:solidFill>
                  <a:schemeClr val="bg1"/>
                </a:solidFill>
              </a:rPr>
              <a:t>Samy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Naceri</a:t>
            </a:r>
            <a:r>
              <a:rPr lang="en-US" sz="2000" dirty="0">
                <a:solidFill>
                  <a:schemeClr val="bg1"/>
                </a:solidFill>
              </a:rPr>
              <a:t> (</a:t>
            </a:r>
            <a:r>
              <a:rPr lang="en-US" sz="2000" dirty="0" err="1">
                <a:solidFill>
                  <a:schemeClr val="bg1"/>
                </a:solidFill>
              </a:rPr>
              <a:t>Yassir</a:t>
            </a:r>
            <a:r>
              <a:rPr lang="en-US" sz="2000" dirty="0">
                <a:solidFill>
                  <a:schemeClr val="bg1"/>
                </a:solidFill>
              </a:rPr>
              <a:t>, Moroccan), Sami </a:t>
            </a:r>
            <a:r>
              <a:rPr lang="en-US" sz="2000" dirty="0" err="1">
                <a:solidFill>
                  <a:schemeClr val="bg1"/>
                </a:solidFill>
              </a:rPr>
              <a:t>Bouajila</a:t>
            </a:r>
            <a:r>
              <a:rPr lang="en-US" sz="2000" dirty="0">
                <a:solidFill>
                  <a:schemeClr val="bg1"/>
                </a:solidFill>
              </a:rPr>
              <a:t> (Cpl. Abdelkader), </a:t>
            </a:r>
            <a:r>
              <a:rPr lang="en-US" sz="2000" dirty="0" err="1">
                <a:solidFill>
                  <a:schemeClr val="bg1"/>
                </a:solidFill>
              </a:rPr>
              <a:t>Roschdy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Zem</a:t>
            </a:r>
            <a:r>
              <a:rPr lang="en-US" sz="2000" dirty="0">
                <a:solidFill>
                  <a:schemeClr val="bg1"/>
                </a:solidFill>
              </a:rPr>
              <a:t> (</a:t>
            </a:r>
            <a:r>
              <a:rPr lang="en-US" sz="2000" dirty="0" err="1">
                <a:solidFill>
                  <a:schemeClr val="bg1"/>
                </a:solidFill>
              </a:rPr>
              <a:t>Messaoud</a:t>
            </a:r>
            <a:r>
              <a:rPr lang="en-US" sz="2000" dirty="0">
                <a:solidFill>
                  <a:schemeClr val="bg1"/>
                </a:solidFill>
              </a:rPr>
              <a:t>), and Bernard </a:t>
            </a:r>
            <a:r>
              <a:rPr lang="en-US" sz="2000" dirty="0" err="1">
                <a:solidFill>
                  <a:schemeClr val="bg1"/>
                </a:solidFill>
              </a:rPr>
              <a:t>Blancan</a:t>
            </a:r>
            <a:r>
              <a:rPr lang="en-US" sz="2000" dirty="0">
                <a:solidFill>
                  <a:schemeClr val="bg1"/>
                </a:solidFill>
              </a:rPr>
              <a:t> (Sgt. Martinez, pied-noir)</a:t>
            </a:r>
          </a:p>
          <a:p>
            <a:r>
              <a:rPr lang="en-US" sz="2000" dirty="0">
                <a:solidFill>
                  <a:schemeClr val="bg1"/>
                </a:solidFill>
              </a:rPr>
              <a:t>Soundtrack – Armand Amar and Khaled</a:t>
            </a:r>
          </a:p>
          <a:p>
            <a:r>
              <a:rPr lang="en-US" sz="2200" dirty="0">
                <a:solidFill>
                  <a:schemeClr val="bg1"/>
                </a:solidFill>
              </a:rPr>
              <a:t>Budget - </a:t>
            </a:r>
            <a:r>
              <a:rPr lang="en-US" sz="2200" b="0" i="0" dirty="0">
                <a:solidFill>
                  <a:schemeClr val="bg1"/>
                </a:solidFill>
                <a:effectLst/>
              </a:rPr>
              <a:t>€14 million ($17 million USD)</a:t>
            </a:r>
            <a:endParaRPr lang="en-US" sz="22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Won 2006 Cannes </a:t>
            </a:r>
            <a:r>
              <a:rPr lang="en-US" sz="2000" b="0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Prix </a:t>
            </a:r>
            <a:r>
              <a:rPr lang="en-US" sz="2000" b="0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d'interprétation</a:t>
            </a:r>
            <a:r>
              <a:rPr lang="en-US" sz="2000" b="0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masculine and the C</a:t>
            </a:r>
            <a:r>
              <a:rPr lang="fr-FR" sz="2000" b="0" dirty="0">
                <a:solidFill>
                  <a:schemeClr val="bg1"/>
                </a:solidFill>
                <a:effectLst/>
              </a:rPr>
              <a:t>é</a:t>
            </a:r>
            <a:r>
              <a:rPr lang="en-US" sz="2000" b="0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sar</a:t>
            </a:r>
            <a:r>
              <a:rPr lang="en-US" sz="2000" b="0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Award for Best Screenplay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0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Nominated for the Best Foreign Film Academy Award and several C</a:t>
            </a:r>
            <a:r>
              <a:rPr lang="fr-FR" sz="2000" b="0" dirty="0" err="1">
                <a:solidFill>
                  <a:schemeClr val="bg1"/>
                </a:solidFill>
                <a:effectLst/>
              </a:rPr>
              <a:t>ésar</a:t>
            </a:r>
            <a:r>
              <a:rPr lang="fr-FR" sz="2000" b="0" dirty="0">
                <a:solidFill>
                  <a:schemeClr val="bg1"/>
                </a:solidFill>
                <a:effectLst/>
              </a:rPr>
              <a:t> </a:t>
            </a:r>
            <a:r>
              <a:rPr lang="fr-FR" sz="2000" b="0" dirty="0" err="1">
                <a:solidFill>
                  <a:schemeClr val="bg1"/>
                </a:solidFill>
                <a:effectLst/>
              </a:rPr>
              <a:t>awards</a:t>
            </a:r>
            <a:r>
              <a:rPr lang="fr-FR" sz="2000" b="0" dirty="0">
                <a:solidFill>
                  <a:schemeClr val="bg1"/>
                </a:solidFill>
                <a:effectLst/>
              </a:rPr>
              <a:t>, </a:t>
            </a:r>
            <a:r>
              <a:rPr lang="fr-FR" sz="2000" b="0" dirty="0" err="1">
                <a:solidFill>
                  <a:schemeClr val="bg1"/>
                </a:solidFill>
                <a:effectLst/>
              </a:rPr>
              <a:t>including</a:t>
            </a:r>
            <a:r>
              <a:rPr lang="fr-FR" sz="2000" b="0" dirty="0">
                <a:solidFill>
                  <a:schemeClr val="bg1"/>
                </a:solidFill>
                <a:effectLst/>
              </a:rPr>
              <a:t> Best Music</a:t>
            </a:r>
            <a:endParaRPr lang="en-US" sz="2000" b="0" strike="noStrike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men in military uniforms&#10;&#10;Description automatically generated">
            <a:extLst>
              <a:ext uri="{FF2B5EF4-FFF2-40B4-BE49-F238E27FC236}">
                <a16:creationId xmlns:a16="http://schemas.microsoft.com/office/drawing/2014/main" id="{AE3A56A3-FBBA-4D55-9313-B023B6919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453" y="0"/>
            <a:ext cx="5050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50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outdoor, person, person, building&#10;&#10;Description automatically generated">
            <a:extLst>
              <a:ext uri="{FF2B5EF4-FFF2-40B4-BE49-F238E27FC236}">
                <a16:creationId xmlns:a16="http://schemas.microsoft.com/office/drawing/2014/main" id="{BBEC0904-C36C-48E0-8C8D-5389440EBF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94"/>
          <a:stretch/>
        </p:blipFill>
        <p:spPr>
          <a:xfrm>
            <a:off x="-1" y="-5318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F955F4-9D74-4E3E-B3CE-07B77F3D2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 i="1" dirty="0"/>
              <a:t>								    </a:t>
            </a:r>
            <a:r>
              <a:rPr lang="en-US" sz="5000" i="1" dirty="0" err="1"/>
              <a:t>Indig</a:t>
            </a:r>
            <a:r>
              <a:rPr lang="fr-FR" sz="5000" i="1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è</a:t>
            </a:r>
            <a:r>
              <a:rPr lang="en-US" sz="5000" i="1" dirty="0" err="1"/>
              <a:t>nes</a:t>
            </a:r>
            <a:endParaRPr lang="en-US" sz="5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0DE27-9847-4CCB-BD62-E3363F2AB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3021" y="3312670"/>
            <a:ext cx="7548957" cy="3455564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Fictional </a:t>
            </a:r>
            <a:r>
              <a:rPr lang="en-US" sz="2000" dirty="0">
                <a:cs typeface="Calibri" panose="020F0502020204030204" pitchFamily="34" charset="0"/>
              </a:rPr>
              <a:t>account of 7</a:t>
            </a:r>
            <a:r>
              <a:rPr lang="en-US" sz="2000" baseline="30000" dirty="0">
                <a:cs typeface="Calibri" panose="020F0502020204030204" pitchFamily="34" charset="0"/>
              </a:rPr>
              <a:t>th</a:t>
            </a:r>
            <a:r>
              <a:rPr lang="en-US" sz="2000" dirty="0">
                <a:cs typeface="Calibri" panose="020F0502020204030204" pitchFamily="34" charset="0"/>
              </a:rPr>
              <a:t> RTA (</a:t>
            </a:r>
            <a:r>
              <a:rPr lang="fr-FR" sz="2000" b="0" dirty="0">
                <a:effectLst/>
              </a:rPr>
              <a:t>7</a:t>
            </a:r>
            <a:r>
              <a:rPr lang="fr-FR" sz="2000" b="0" baseline="30000" dirty="0">
                <a:effectLst/>
              </a:rPr>
              <a:t>e</a:t>
            </a:r>
            <a:r>
              <a:rPr lang="fr-FR" sz="2000" b="0" dirty="0">
                <a:effectLst/>
              </a:rPr>
              <a:t> Régiment de Tirailleurs Algériens)</a:t>
            </a:r>
            <a:endParaRPr lang="en-US" sz="2000" dirty="0">
              <a:cs typeface="Calibri" panose="020F0502020204030204" pitchFamily="34" charset="0"/>
            </a:endParaRPr>
          </a:p>
          <a:p>
            <a:pPr lvl="1"/>
            <a:r>
              <a:rPr lang="en-US" sz="1800" dirty="0"/>
              <a:t>Based on veterans’ testimony</a:t>
            </a:r>
          </a:p>
          <a:p>
            <a:r>
              <a:rPr lang="en-US" sz="2000" dirty="0"/>
              <a:t>Algerian and Moroccan soldiers fighting in Italy and France (1943-45)</a:t>
            </a:r>
          </a:p>
          <a:p>
            <a:pPr lvl="1"/>
            <a:r>
              <a:rPr lang="en-US" sz="1800" dirty="0"/>
              <a:t>Conflict with pied-noir and European French</a:t>
            </a:r>
          </a:p>
          <a:p>
            <a:pPr lvl="1"/>
            <a:r>
              <a:rPr lang="en-US" sz="1800" dirty="0"/>
              <a:t>Colonial troops accounted for 60% of Free French forces (1944)</a:t>
            </a:r>
          </a:p>
          <a:p>
            <a:pPr lvl="2"/>
            <a:r>
              <a:rPr lang="en-US" sz="1400" dirty="0"/>
              <a:t>134,000 Algerians and 73,000 Moroccans</a:t>
            </a:r>
          </a:p>
          <a:p>
            <a:r>
              <a:rPr lang="en-US" sz="2000" dirty="0"/>
              <a:t>Main themes are identity, patriotism, and discrimination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Lack of promotions, leave, rations, and pensions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Hypocrisy of “</a:t>
            </a:r>
            <a:r>
              <a:rPr lang="en-US" sz="180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liberté</a:t>
            </a:r>
            <a:r>
              <a:rPr lang="en-US" sz="1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égalité, </a:t>
            </a:r>
            <a:r>
              <a:rPr lang="en-US" sz="180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fraternité</a:t>
            </a:r>
            <a:r>
              <a:rPr lang="en-US" sz="1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6411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58475-4F1C-4978-8A8A-FFDC34D3E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Soundtrack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D5F88-14CA-4575-8061-92798EE4F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4600019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Composer Armand Amar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Dozens of film and TV soundtracks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African and Middle Eastern influences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Several C</a:t>
            </a:r>
            <a:r>
              <a:rPr lang="fr-FR" sz="2000" b="0" dirty="0">
                <a:solidFill>
                  <a:schemeClr val="bg1"/>
                </a:solidFill>
                <a:effectLst/>
              </a:rPr>
              <a:t>é</a:t>
            </a:r>
            <a:r>
              <a:rPr lang="en-US" sz="2000" dirty="0" err="1">
                <a:solidFill>
                  <a:schemeClr val="bg1"/>
                </a:solidFill>
              </a:rPr>
              <a:t>sar</a:t>
            </a:r>
            <a:r>
              <a:rPr lang="en-US" sz="2000" dirty="0">
                <a:solidFill>
                  <a:schemeClr val="bg1"/>
                </a:solidFill>
              </a:rPr>
              <a:t> and IFMCA awards</a:t>
            </a:r>
          </a:p>
          <a:p>
            <a:r>
              <a:rPr lang="en-US" sz="2000" dirty="0">
                <a:solidFill>
                  <a:schemeClr val="bg1"/>
                </a:solidFill>
              </a:rPr>
              <a:t>Khaled Hadj Ibrahim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Algerian folk singer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80 million albums and numerous awards</a:t>
            </a:r>
          </a:p>
          <a:p>
            <a:r>
              <a:rPr lang="en-US" sz="2000" dirty="0">
                <a:solidFill>
                  <a:schemeClr val="bg1"/>
                </a:solidFill>
              </a:rPr>
              <a:t>Reinforces main themes of cultural identity and patriotism</a:t>
            </a:r>
          </a:p>
          <a:p>
            <a:r>
              <a:rPr lang="en-US" sz="2000" dirty="0">
                <a:solidFill>
                  <a:schemeClr val="bg1"/>
                </a:solidFill>
              </a:rPr>
              <a:t>Emotional cue and enhancer</a:t>
            </a:r>
          </a:p>
          <a:p>
            <a:r>
              <a:rPr lang="en-US" sz="2000" dirty="0">
                <a:solidFill>
                  <a:schemeClr val="bg1"/>
                </a:solidFill>
              </a:rPr>
              <a:t>Silence &amp; </a:t>
            </a:r>
            <a:r>
              <a:rPr lang="en-US" sz="2000">
                <a:solidFill>
                  <a:schemeClr val="bg1"/>
                </a:solidFill>
              </a:rPr>
              <a:t>natural ambiance</a:t>
            </a:r>
            <a:endParaRPr lang="en-US" sz="2000" dirty="0">
              <a:solidFill>
                <a:schemeClr val="bg1"/>
              </a:solidFill>
            </a:endParaRPr>
          </a:p>
          <a:p>
            <a:pPr lvl="1"/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5" name="Picture 4" descr="A person with a microphone&#10;&#10;Description automatically generated with low confidence">
            <a:extLst>
              <a:ext uri="{FF2B5EF4-FFF2-40B4-BE49-F238E27FC236}">
                <a16:creationId xmlns:a16="http://schemas.microsoft.com/office/drawing/2014/main" id="{AD4C1DA7-6780-4F15-A713-F8B6474DF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181" y="369913"/>
            <a:ext cx="2220664" cy="278453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0F0E5B2A-01F7-4339-ABA1-AFDA449F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715" y="3730267"/>
            <a:ext cx="2784532" cy="278453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21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026119-CC01-4D4D-AE1F-02262421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Selected scenes</a:t>
            </a:r>
          </a:p>
        </p:txBody>
      </p:sp>
      <p:cxnSp>
        <p:nvCxnSpPr>
          <p:cNvPr id="26" name="Straight Connector 2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FC122-8326-458B-8C4B-B1FB4225B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288833"/>
            <a:ext cx="5867400" cy="4431876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1</a:t>
            </a:r>
            <a:r>
              <a:rPr lang="en-US" sz="2000" baseline="30000" dirty="0">
                <a:solidFill>
                  <a:schemeClr val="bg1"/>
                </a:solidFill>
              </a:rPr>
              <a:t>st</a:t>
            </a:r>
            <a:r>
              <a:rPr lang="en-US" sz="2000" dirty="0">
                <a:solidFill>
                  <a:schemeClr val="bg1"/>
                </a:solidFill>
              </a:rPr>
              <a:t>- soldiers capture first objective </a:t>
            </a:r>
            <a:r>
              <a:rPr lang="en-US" sz="2000">
                <a:solidFill>
                  <a:schemeClr val="bg1"/>
                </a:solidFill>
              </a:rPr>
              <a:t>in Italy (1943)</a:t>
            </a:r>
            <a:endParaRPr lang="en-US" sz="2000" dirty="0">
              <a:solidFill>
                <a:schemeClr val="bg1"/>
              </a:solidFill>
            </a:endParaRP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Music accentuates and differentiates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Commander ignores the casualties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Jeep separates and “elevates” commander</a:t>
            </a:r>
          </a:p>
          <a:p>
            <a:r>
              <a:rPr lang="en-US" sz="2000" dirty="0">
                <a:solidFill>
                  <a:schemeClr val="bg1"/>
                </a:solidFill>
              </a:rPr>
              <a:t>2</a:t>
            </a:r>
            <a:r>
              <a:rPr lang="en-US" sz="2000" baseline="30000" dirty="0">
                <a:solidFill>
                  <a:schemeClr val="bg1"/>
                </a:solidFill>
              </a:rPr>
              <a:t>nd</a:t>
            </a:r>
            <a:r>
              <a:rPr lang="en-US" sz="2000" dirty="0">
                <a:solidFill>
                  <a:schemeClr val="bg1"/>
                </a:solidFill>
              </a:rPr>
              <a:t> – Pied-noir sergeant and European captain try to resolve a protest over rations (1944)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Captain struggles to label his own troops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“La Marseillaise” unifies but also contradicts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Diversity – Moroccans, Senegalese, etc.</a:t>
            </a:r>
          </a:p>
          <a:p>
            <a:r>
              <a:rPr lang="en-US" sz="2000" dirty="0">
                <a:solidFill>
                  <a:schemeClr val="bg1"/>
                </a:solidFill>
              </a:rPr>
              <a:t>3</a:t>
            </a:r>
            <a:r>
              <a:rPr lang="en-US" sz="2000" baseline="30000" dirty="0">
                <a:solidFill>
                  <a:schemeClr val="bg1"/>
                </a:solidFill>
              </a:rPr>
              <a:t>rd</a:t>
            </a:r>
            <a:r>
              <a:rPr lang="en-US" sz="2000" dirty="0">
                <a:solidFill>
                  <a:schemeClr val="bg1"/>
                </a:solidFill>
              </a:rPr>
              <a:t> – Finale twists the emotional knife (2005)</a:t>
            </a:r>
          </a:p>
          <a:p>
            <a:pPr lvl="1"/>
            <a:r>
              <a:rPr lang="en-US" sz="1700" dirty="0">
                <a:solidFill>
                  <a:schemeClr val="bg1"/>
                </a:solidFill>
              </a:rPr>
              <a:t>Similar to cemetery scene in </a:t>
            </a:r>
            <a:r>
              <a:rPr lang="en-US" sz="1700" i="1" dirty="0">
                <a:solidFill>
                  <a:schemeClr val="bg1"/>
                </a:solidFill>
              </a:rPr>
              <a:t>Saving Pvt. Ryan </a:t>
            </a:r>
            <a:r>
              <a:rPr lang="en-US" sz="1700" dirty="0">
                <a:solidFill>
                  <a:schemeClr val="bg1"/>
                </a:solidFill>
              </a:rPr>
              <a:t>(1998)</a:t>
            </a:r>
          </a:p>
          <a:p>
            <a:pPr lvl="1"/>
            <a:r>
              <a:rPr lang="en-US" sz="1700" dirty="0">
                <a:solidFill>
                  <a:schemeClr val="bg1"/>
                </a:solidFill>
              </a:rPr>
              <a:t>Music stands in for character dialogue/monologue</a:t>
            </a:r>
          </a:p>
          <a:p>
            <a:pPr lvl="1"/>
            <a:r>
              <a:rPr lang="en-US" sz="1700" dirty="0">
                <a:solidFill>
                  <a:schemeClr val="bg1"/>
                </a:solidFill>
              </a:rPr>
              <a:t>Film led Chirac to sign pension reform (but no arrears)</a:t>
            </a:r>
          </a:p>
          <a:p>
            <a:pPr lvl="2"/>
            <a:r>
              <a:rPr lang="en-US" sz="1400" b="0" i="0" dirty="0">
                <a:solidFill>
                  <a:schemeClr val="bg1"/>
                </a:solidFill>
                <a:effectLst/>
              </a:rPr>
              <a:t>€690 vs €61 ($815 USD vs. $72)</a:t>
            </a:r>
            <a:endParaRPr lang="en-US" sz="13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person, outdoor, military uniform, people&#10;&#10;Description automatically generated">
            <a:extLst>
              <a:ext uri="{FF2B5EF4-FFF2-40B4-BE49-F238E27FC236}">
                <a16:creationId xmlns:a16="http://schemas.microsoft.com/office/drawing/2014/main" id="{5B95135E-97F8-4C55-AC0A-E1DD4D69C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599" y="369913"/>
            <a:ext cx="3237827" cy="278453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person, mountain, outdoor, military uniform&#10;&#10;Description automatically generated">
            <a:extLst>
              <a:ext uri="{FF2B5EF4-FFF2-40B4-BE49-F238E27FC236}">
                <a16:creationId xmlns:a16="http://schemas.microsoft.com/office/drawing/2014/main" id="{B0A2B6F5-13E4-4651-B7D1-FA0D6C3026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7" r="39264" b="2"/>
          <a:stretch/>
        </p:blipFill>
        <p:spPr>
          <a:xfrm>
            <a:off x="8682592" y="3730267"/>
            <a:ext cx="2300778" cy="278453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8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336042-DCFE-44F2-B0F8-8E8C133B6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2903" y="949325"/>
            <a:ext cx="8071706" cy="2387600"/>
          </a:xfrm>
        </p:spPr>
        <p:txBody>
          <a:bodyPr>
            <a:normAutofit/>
          </a:bodyPr>
          <a:lstStyle/>
          <a:p>
            <a:pPr algn="l"/>
            <a:r>
              <a:rPr lang="en-US" sz="6600">
                <a:solidFill>
                  <a:schemeClr val="bg1"/>
                </a:solidFill>
              </a:rPr>
              <a:t>Questions? Comments?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DF4180-3E57-48D6-8755-19ED7CA29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2902" y="3429000"/>
            <a:ext cx="8071697" cy="1655762"/>
          </a:xfrm>
        </p:spPr>
        <p:txBody>
          <a:bodyPr>
            <a:norm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</a:rPr>
              <a:t>Thank you!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1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472</Words>
  <Application>Microsoft Office PowerPoint</Application>
  <PresentationFormat>Widescreen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Indigènes “Days of Glory”</vt:lpstr>
      <vt:lpstr>An Extremely Brief History of French Algeria (1830-1962)</vt:lpstr>
      <vt:lpstr>Indigènes</vt:lpstr>
      <vt:lpstr>            Indigènes</vt:lpstr>
      <vt:lpstr>Soundtrack</vt:lpstr>
      <vt:lpstr>Selected scenes</vt:lpstr>
      <vt:lpstr>Questions? Comments?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Indigenes “Days of Glory”</dc:title>
  <dc:creator>Glasser, Paul M</dc:creator>
  <cp:lastModifiedBy>Glasser, Paul M</cp:lastModifiedBy>
  <cp:revision>13</cp:revision>
  <dcterms:created xsi:type="dcterms:W3CDTF">2021-09-12T00:01:11Z</dcterms:created>
  <dcterms:modified xsi:type="dcterms:W3CDTF">2021-09-17T16:08:16Z</dcterms:modified>
</cp:coreProperties>
</file>